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3"/>
  </p:notesMasterIdLst>
  <p:sldIdLst>
    <p:sldId id="468" r:id="rId2"/>
    <p:sldId id="469" r:id="rId3"/>
    <p:sldId id="470" r:id="rId4"/>
    <p:sldId id="472" r:id="rId5"/>
    <p:sldId id="477" r:id="rId6"/>
    <p:sldId id="455" r:id="rId7"/>
    <p:sldId id="473" r:id="rId8"/>
    <p:sldId id="474" r:id="rId9"/>
    <p:sldId id="475" r:id="rId10"/>
    <p:sldId id="476" r:id="rId11"/>
    <p:sldId id="457" r:id="rId12"/>
    <p:sldId id="461" r:id="rId13"/>
    <p:sldId id="458" r:id="rId14"/>
    <p:sldId id="459" r:id="rId15"/>
    <p:sldId id="464" r:id="rId16"/>
    <p:sldId id="465" r:id="rId17"/>
    <p:sldId id="479" r:id="rId18"/>
    <p:sldId id="480" r:id="rId19"/>
    <p:sldId id="466" r:id="rId20"/>
    <p:sldId id="467" r:id="rId21"/>
    <p:sldId id="432" r:id="rId22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r Roth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006"/>
    <a:srgbClr val="14979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87431" autoAdjust="0"/>
  </p:normalViewPr>
  <p:slideViewPr>
    <p:cSldViewPr>
      <p:cViewPr>
        <p:scale>
          <a:sx n="66" d="100"/>
          <a:sy n="66" d="100"/>
        </p:scale>
        <p:origin x="-610" y="677"/>
      </p:cViewPr>
      <p:guideLst>
        <p:guide orient="horz" pos="42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369CCE0-184C-4685-8528-10CBA3EC768B}" type="datetimeFigureOut">
              <a:rPr lang="en-US"/>
              <a:pPr>
                <a:defRPr/>
              </a:pPr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9" rIns="93277" bIns="4663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77" tIns="46639" rIns="93277" bIns="4663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F75D11-0079-4D42-8AE6-22398F6E9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74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Krishnan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2008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55531"/>
            <a:ext cx="3886200" cy="569597"/>
          </a:xfrm>
          <a:prstGeom prst="rect">
            <a:avLst/>
          </a:prstGeom>
        </p:spPr>
      </p:pic>
      <p:sp>
        <p:nvSpPr>
          <p:cNvPr id="30" name="Text Placeholder 6"/>
          <p:cNvSpPr>
            <a:spLocks noGrp="1"/>
          </p:cNvSpPr>
          <p:nvPr>
            <p:ph type="body" idx="10"/>
          </p:nvPr>
        </p:nvSpPr>
        <p:spPr>
          <a:xfrm>
            <a:off x="4724400" y="5943600"/>
            <a:ext cx="4191000" cy="609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spcBef>
                <a:spcPts val="0"/>
              </a:spcBef>
              <a:buNone/>
              <a:defRPr sz="1800" b="1" i="0">
                <a:solidFill>
                  <a:srgbClr val="282B2E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152400"/>
            <a:ext cx="8839200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3600" b="1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" y="762000"/>
            <a:ext cx="88392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2000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481667" y="45508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584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5664200" cy="901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675"/>
            <a:ext cx="8229600" cy="4802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692034F-50CE-9F46-9D67-D40BA26BBE31}" type="datetime1">
              <a:rPr lang="en-US"/>
              <a:pPr>
                <a:defRPr/>
              </a:pPr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20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28" charset="0"/>
                <a:ea typeface="Arial" pitchFamily="28" charset="0"/>
                <a:cs typeface="Arial" pitchFamily="28" charset="0"/>
              </a:defRPr>
            </a:lvl1pPr>
          </a:lstStyle>
          <a:p>
            <a:pPr>
              <a:defRPr/>
            </a:pPr>
            <a:r>
              <a:rPr lang="en-US"/>
              <a:t>Lawrence Berkeley National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8113" y="6670675"/>
            <a:ext cx="688975" cy="158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B25C-07B0-124E-8922-399C1DCC4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1"/>
          <p:cNvGrpSpPr>
            <a:grpSpLocks/>
          </p:cNvGrpSpPr>
          <p:nvPr userDrawn="1"/>
        </p:nvGrpSpPr>
        <p:grpSpPr bwMode="auto">
          <a:xfrm flipH="1" flipV="1">
            <a:off x="0" y="656987"/>
            <a:ext cx="9144000" cy="55563"/>
            <a:chOff x="0" y="832104"/>
            <a:chExt cx="9144000" cy="54864"/>
          </a:xfrm>
          <a:solidFill>
            <a:schemeClr val="accent5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4572000" y="832104"/>
              <a:ext cx="4572000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309937" y="832104"/>
              <a:ext cx="1262063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832104"/>
              <a:ext cx="3309937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1" name="Text Placeholder 9"/>
          <p:cNvSpPr txBox="1">
            <a:spLocks/>
          </p:cNvSpPr>
          <p:nvPr userDrawn="1"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 defTabSz="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itchFamily="-106" charset="0"/>
              <a:buNone/>
            </a:pPr>
            <a:fld id="{1EF35371-194E-174F-9528-630C4585B8CC}" type="slidenum">
              <a:rPr lang="en-US" sz="1000">
                <a:solidFill>
                  <a:srgbClr val="282B2E"/>
                </a:solidFill>
                <a:latin typeface="Calibri"/>
                <a:ea typeface="Arial" pitchFamily="-106" charset="0"/>
                <a:cs typeface="Calibri"/>
              </a:rPr>
              <a:pPr marL="342900" indent="-342900" algn="ctr" defTabSz="45720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rgbClr val="282B2E"/>
              </a:solidFill>
              <a:latin typeface="Calibri"/>
              <a:ea typeface="Arial" pitchFamily="-106" charset="0"/>
              <a:cs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9" y="6309141"/>
            <a:ext cx="2735931" cy="4010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 i="0" kern="1200">
          <a:solidFill>
            <a:schemeClr val="tx1">
              <a:lumMod val="50000"/>
            </a:schemeClr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penstudio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tudio-builds.s3.amazonaws.com/1.12.1/OpenStudio2-1.12.1-win64.7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acumber/simbuild2016-demo" TargetMode="External"/><Relationship Id="rId4" Type="http://schemas.openxmlformats.org/officeDocument/2006/relationships/hyperlink" Target="http://openstudio-builds.s3.amazonaws.com/1.12.1/OpenStudio2-1.12.1-Darwin.tar.gz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openstudio.net/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13190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pload.wikimedia.org/wikipedia/commons/4/43/01_Jedes_Josera-Kr%C3%BCmel_ist_kostbar....jpg" TargetMode="External"/><Relationship Id="rId4" Type="http://schemas.openxmlformats.org/officeDocument/2006/relationships/hyperlink" Target="https://commons.wikimedia.org/wiki/File:DP_01_Chip_Ganassi_Racing_Scott_Pruett_Memo_Rojas_Road_America_2012.jpg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9" Type="http://schemas.openxmlformats.org/officeDocument/2006/relationships/image" Target="../media/image43.gif"/><Relationship Id="rId3" Type="http://schemas.openxmlformats.org/officeDocument/2006/relationships/image" Target="../media/image12.jpeg"/><Relationship Id="rId21" Type="http://schemas.openxmlformats.org/officeDocument/2006/relationships/image" Target="../media/image28.png"/><Relationship Id="rId34" Type="http://schemas.openxmlformats.org/officeDocument/2006/relationships/image" Target="../media/image39.jpg"/><Relationship Id="rId42" Type="http://schemas.openxmlformats.org/officeDocument/2006/relationships/image" Target="../media/image46.pn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5.png"/><Relationship Id="rId25" Type="http://schemas.microsoft.com/office/2007/relationships/hdphoto" Target="../media/hdphoto6.wdp"/><Relationship Id="rId33" Type="http://schemas.openxmlformats.org/officeDocument/2006/relationships/image" Target="../media/image38.png"/><Relationship Id="rId38" Type="http://schemas.openxmlformats.org/officeDocument/2006/relationships/image" Target="../media/image42.png"/><Relationship Id="rId2" Type="http://schemas.openxmlformats.org/officeDocument/2006/relationships/image" Target="../media/image11.jpeg"/><Relationship Id="rId16" Type="http://schemas.openxmlformats.org/officeDocument/2006/relationships/image" Target="../media/image24.png"/><Relationship Id="rId20" Type="http://schemas.microsoft.com/office/2007/relationships/hdphoto" Target="../media/hdphoto5.wdp"/><Relationship Id="rId29" Type="http://schemas.openxmlformats.org/officeDocument/2006/relationships/image" Target="../media/image34.png"/><Relationship Id="rId41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1.png"/><Relationship Id="rId32" Type="http://schemas.openxmlformats.org/officeDocument/2006/relationships/image" Target="../media/image37.png"/><Relationship Id="rId37" Type="http://schemas.microsoft.com/office/2007/relationships/hdphoto" Target="../media/hdphoto8.wdp"/><Relationship Id="rId40" Type="http://schemas.openxmlformats.org/officeDocument/2006/relationships/image" Target="../media/image44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jpeg"/><Relationship Id="rId28" Type="http://schemas.openxmlformats.org/officeDocument/2006/relationships/image" Target="../media/image33.jpeg"/><Relationship Id="rId36" Type="http://schemas.openxmlformats.org/officeDocument/2006/relationships/image" Target="../media/image4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31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jpeg"/><Relationship Id="rId27" Type="http://schemas.microsoft.com/office/2007/relationships/hdphoto" Target="../media/hdphoto7.wdp"/><Relationship Id="rId30" Type="http://schemas.openxmlformats.org/officeDocument/2006/relationships/image" Target="../media/image35.png"/><Relationship Id="rId35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gI_HGDgG7c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2667000" y="5333999"/>
            <a:ext cx="6324600" cy="1371601"/>
          </a:xfrm>
        </p:spPr>
        <p:txBody>
          <a:bodyPr/>
          <a:lstStyle/>
          <a:p>
            <a:r>
              <a:rPr lang="en-US" sz="2000" b="0" dirty="0" smtClean="0">
                <a:solidFill>
                  <a:srgbClr val="000000"/>
                </a:solidFill>
              </a:rPr>
              <a:t>Amir Roth, DOE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Daniel Macumber, NREL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And a cast of several dozen</a:t>
            </a:r>
          </a:p>
          <a:p>
            <a:r>
              <a:rPr lang="en-US" sz="2000" b="0" dirty="0" smtClean="0">
                <a:solidFill>
                  <a:srgbClr val="000000"/>
                </a:solidFill>
                <a:hlinkClick r:id="rId2"/>
              </a:rPr>
              <a:t>http://openstudio.net/</a:t>
            </a:r>
            <a:endParaRPr lang="en-US" sz="2000" b="0" dirty="0" smtClean="0">
              <a:solidFill>
                <a:srgbClr val="000000"/>
              </a:solidFill>
            </a:endParaRPr>
          </a:p>
          <a:p>
            <a:endParaRPr lang="en-US" sz="2000" b="0" dirty="0" smtClean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OpenStudio: </a:t>
            </a:r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The Developer’s Modeling Platform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2400" y="609600"/>
            <a:ext cx="8839200" cy="381000"/>
          </a:xfrm>
        </p:spPr>
        <p:txBody>
          <a:bodyPr/>
          <a:lstStyle/>
          <a:p>
            <a:r>
              <a:rPr lang="en-US" dirty="0" smtClean="0"/>
              <a:t>ASHRAE/IBPSA </a:t>
            </a:r>
            <a:r>
              <a:rPr lang="en-US" dirty="0" err="1" smtClean="0"/>
              <a:t>SimBuild</a:t>
            </a:r>
            <a:r>
              <a:rPr lang="en-US" dirty="0" smtClean="0"/>
              <a:t> 2016</a:t>
            </a:r>
            <a:endParaRPr lang="en-US" dirty="0"/>
          </a:p>
        </p:txBody>
      </p:sp>
      <p:pic>
        <p:nvPicPr>
          <p:cNvPr id="14" name="Picture 13" descr="OpenStudi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2" y="1389912"/>
            <a:ext cx="4652629" cy="46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461000" cy="901700"/>
          </a:xfrm>
        </p:spPr>
        <p:txBody>
          <a:bodyPr/>
          <a:lstStyle/>
          <a:p>
            <a:r>
              <a:rPr lang="en-US" dirty="0" smtClean="0"/>
              <a:t>Developers talked, we listened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3107"/>
            <a:ext cx="8915400" cy="159909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we did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Reduced dependencies and simplified the installation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New command line interface for applying measures and running simulation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New killer feature: baseline automation and prototype models</a:t>
            </a:r>
          </a:p>
        </p:txBody>
      </p:sp>
      <p:pic>
        <p:nvPicPr>
          <p:cNvPr id="7" name="Picture 2" descr="https://upload.wikimedia.org/wikipedia/commons/5/53/DP_01_Chip_Ganassi_Racing_Scott_Pruett_Memo_Rojas_Road_America_20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5"/>
          <a:stretch/>
        </p:blipFill>
        <p:spPr bwMode="auto">
          <a:xfrm>
            <a:off x="4572000" y="3978604"/>
            <a:ext cx="4416060" cy="19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b/b2/MHV_Subaru_Sambar_1st_Gen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38400"/>
            <a:ext cx="3352801" cy="264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15420" y="5958131"/>
            <a:ext cx="32927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11" name="Right Arrow 10"/>
          <p:cNvSpPr/>
          <p:nvPr/>
        </p:nvSpPr>
        <p:spPr>
          <a:xfrm rot="1825846">
            <a:off x="3638745" y="3660729"/>
            <a:ext cx="1143000" cy="83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001000" cy="901700"/>
          </a:xfrm>
        </p:spPr>
        <p:txBody>
          <a:bodyPr/>
          <a:lstStyle/>
          <a:p>
            <a:r>
              <a:rPr lang="en-US" dirty="0" smtClean="0"/>
              <a:t>OpenStudio 1.x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Lots of dynamic libraries, dependencies, resource files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Unclear what files were required or not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4" descr="C:\Users\dmacumbe\AppData\Local\Temp\1\SNAGHTML14ccba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4104"/>
            <a:ext cx="7848600" cy="42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2600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6,650 files, 1.3 GB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901700"/>
          </a:xfrm>
        </p:spPr>
        <p:txBody>
          <a:bodyPr/>
          <a:lstStyle/>
          <a:p>
            <a:r>
              <a:rPr lang="en-US" dirty="0"/>
              <a:t>Minimal OpenStudio </a:t>
            </a:r>
            <a:r>
              <a:rPr lang="en-US" dirty="0" smtClean="0"/>
              <a:t>2.0 </a:t>
            </a:r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</a:t>
            </a:r>
            <a:r>
              <a:rPr lang="en-US" sz="2000" dirty="0">
                <a:solidFill>
                  <a:srgbClr val="000000"/>
                </a:solidFill>
              </a:rPr>
              <a:t>linked command line interface executable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linked dynamic library for loading in Ruby and C#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4098" name="Picture 2" descr="C:\Users\dmacumbe\AppData\Local\Temp\1\SNAGHTML14d803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901101" cy="42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6203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file, 124 MB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868119"/>
            <a:ext cx="7010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Ruby bindings, C# bindings, OpenStudio Application, SketchUp Plug-in, PAT 2.0, and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</a:rPr>
              <a:t>ResultsViewer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can be installed as optional components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901700"/>
          </a:xfrm>
        </p:spPr>
        <p:txBody>
          <a:bodyPr/>
          <a:lstStyle/>
          <a:p>
            <a:r>
              <a:rPr lang="en-US" dirty="0" smtClean="0"/>
              <a:t>OpenStudio Command Line Interface (CLI)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What’s under the hood</a:t>
            </a:r>
            <a:r>
              <a:rPr lang="en-US" sz="2000" b="1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Openstudio.exe has all dependencies (including Ruby) and resource files built in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Commands to create measures, compute arguments, run measure tests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 to run the new OpenStudio Workflow (OSW) format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is OSW?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Simple, JSON format for describing a simulation workflow</a:t>
            </a:r>
          </a:p>
          <a:p>
            <a:pPr>
              <a:spcBef>
                <a:spcPts val="0"/>
              </a:spcBef>
            </a:pPr>
            <a:r>
              <a:rPr lang="en-US" sz="2000" i="1" dirty="0" smtClean="0">
                <a:solidFill>
                  <a:srgbClr val="000000"/>
                </a:solidFill>
              </a:rPr>
              <a:t>Load seed model, apply measures, run EnergyPlus, run reporting measures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OSW + CLI = well defined unit of work, easy to post to an elastic queue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Eating our own dog food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Application, PAT 2.0, OpenStudio Server are all users of the CLI</a:t>
            </a:r>
          </a:p>
        </p:txBody>
      </p:sp>
      <p:sp>
        <p:nvSpPr>
          <p:cNvPr id="4" name="AutoShape 2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155575" y="-22621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307975" y="-21097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upload.wikimedia.org/wikipedia/commons/4/43/01_Jedes_Josera-Kr%C3%BCmel_ist_kostbar...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24400"/>
            <a:ext cx="3018782" cy="19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OpenStudio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Versions of the DOE Reference and Prototype Buildings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Single measure creates ready to </a:t>
            </a:r>
            <a:r>
              <a:rPr lang="en-US" sz="2000" dirty="0" smtClean="0">
                <a:solidFill>
                  <a:srgbClr val="000000"/>
                </a:solidFill>
              </a:rPr>
              <a:t>run OpenStudio </a:t>
            </a:r>
            <a:r>
              <a:rPr lang="en-US" sz="2000" dirty="0">
                <a:solidFill>
                  <a:srgbClr val="000000"/>
                </a:solidFill>
              </a:rPr>
              <a:t>versions of the DOE </a:t>
            </a:r>
            <a:r>
              <a:rPr lang="en-US" sz="2000" dirty="0" smtClean="0">
                <a:solidFill>
                  <a:srgbClr val="000000"/>
                </a:solidFill>
              </a:rPr>
              <a:t>Prototypes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O</a:t>
            </a:r>
            <a:r>
              <a:rPr lang="en-US" sz="2000" dirty="0" smtClean="0">
                <a:solidFill>
                  <a:srgbClr val="000000"/>
                </a:solidFill>
              </a:rPr>
              <a:t>pen OSMs in OpenStudio Application to inspect HVAC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pply measures to prototypes </a:t>
            </a:r>
            <a:r>
              <a:rPr lang="en-US" sz="2000" dirty="0">
                <a:solidFill>
                  <a:srgbClr val="000000"/>
                </a:solidFill>
              </a:rPr>
              <a:t>for large scale studies, DOE </a:t>
            </a:r>
            <a:r>
              <a:rPr lang="en-US" sz="2000" dirty="0" smtClean="0">
                <a:solidFill>
                  <a:srgbClr val="000000"/>
                </a:solidFill>
              </a:rPr>
              <a:t>SCOUT, or other applications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Baseline Automation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Given an OpenStudio model, measure creates ASHRAE 90.1 App G. baseline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Other standards can and are being added (Canadian </a:t>
            </a:r>
            <a:r>
              <a:rPr lang="en-US" sz="2000" dirty="0" smtClean="0"/>
              <a:t>NECB</a:t>
            </a:r>
            <a:r>
              <a:rPr lang="en-US" sz="2000" dirty="0" smtClean="0">
                <a:solidFill>
                  <a:srgbClr val="000000"/>
                </a:solidFill>
              </a:rPr>
              <a:t>, Indian </a:t>
            </a:r>
            <a:r>
              <a:rPr lang="en-US" sz="2000" dirty="0"/>
              <a:t>ECBC </a:t>
            </a:r>
            <a:r>
              <a:rPr lang="en-US" sz="2000" dirty="0" smtClean="0">
                <a:solidFill>
                  <a:srgbClr val="000000"/>
                </a:solidFill>
              </a:rPr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Several collaborators are testing </a:t>
            </a:r>
            <a:r>
              <a:rPr lang="en-US" sz="2000" dirty="0">
                <a:solidFill>
                  <a:srgbClr val="000000"/>
                </a:solidFill>
              </a:rPr>
              <a:t>on real-world </a:t>
            </a:r>
            <a:r>
              <a:rPr lang="en-US" sz="2000" dirty="0" smtClean="0">
                <a:solidFill>
                  <a:srgbClr val="000000"/>
                </a:solidFill>
              </a:rPr>
              <a:t>models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Modular Design</a:t>
            </a:r>
            <a:endParaRPr lang="en-US" sz="2000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Standards is a separate, open source Ruby gem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-US" sz="2000" dirty="0" smtClean="0">
                <a:solidFill>
                  <a:srgbClr val="000000"/>
                </a:solidFill>
              </a:rPr>
              <a:t>asy to contribute to</a:t>
            </a:r>
            <a:r>
              <a:rPr lang="en-US" sz="2000" dirty="0">
                <a:solidFill>
                  <a:srgbClr val="000000"/>
                </a:solidFill>
              </a:rPr>
              <a:t>, https://github.com/NREL/openstudio-standards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Software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Play along at home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Get the CLI (</a:t>
            </a:r>
            <a:r>
              <a:rPr lang="en-US" sz="2000" b="1" dirty="0" smtClean="0"/>
              <a:t>OpenStudio </a:t>
            </a:r>
            <a:r>
              <a:rPr lang="en-US" sz="2000" b="1" dirty="0"/>
              <a:t>2.0 Version </a:t>
            </a:r>
            <a:r>
              <a:rPr lang="en-US" sz="2000" b="1" dirty="0" smtClean="0"/>
              <a:t>1.12.1)</a:t>
            </a:r>
            <a:endParaRPr lang="en-US" sz="2000" b="1" dirty="0"/>
          </a:p>
          <a:p>
            <a:r>
              <a:rPr lang="en-US" sz="2000" b="1" dirty="0" smtClean="0"/>
              <a:t>Windows -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://openstudio-builds.s3.amazonaws.com/1.12.1/OpenStudio2-1.12.1-win64.7z</a:t>
            </a:r>
            <a:endParaRPr lang="en-US" sz="2000" dirty="0"/>
          </a:p>
          <a:p>
            <a:r>
              <a:rPr lang="en-US" sz="2000" b="1" dirty="0" smtClean="0"/>
              <a:t>Mac </a:t>
            </a:r>
            <a:r>
              <a:rPr lang="en-US" sz="2000" b="1" smtClean="0"/>
              <a:t>- </a:t>
            </a:r>
            <a:r>
              <a:rPr lang="en-US" sz="2000" u="sng">
                <a:hlinkClick r:id="rId4"/>
              </a:rPr>
              <a:t>http</a:t>
            </a:r>
            <a:r>
              <a:rPr lang="en-US" sz="2000" u="sng">
                <a:hlinkClick r:id="rId4"/>
              </a:rPr>
              <a:t>://</a:t>
            </a:r>
            <a:r>
              <a:rPr lang="en-US" sz="2000" u="sng" smtClean="0">
                <a:hlinkClick r:id="rId4"/>
              </a:rPr>
              <a:t>openstudio-builds.s3.amazonaws.com/1.12.1/OpenStudio2-1.12.1-Darwin.tar.gz</a:t>
            </a:r>
            <a:endParaRPr lang="en-US" sz="2000" u="sng" smtClean="0"/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Check out the example</a:t>
            </a:r>
            <a:endParaRPr lang="en-US" sz="2000" b="1" dirty="0" smtClean="0">
              <a:solidFill>
                <a:srgbClr val="000000"/>
              </a:solidFill>
              <a:hlinkClick r:id="rId5"/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https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://</a:t>
            </a: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github.com/macumber/simbuild2016-demo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Run it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ruby </a:t>
            </a:r>
            <a:r>
              <a:rPr lang="en-US" sz="2000" dirty="0" err="1" smtClean="0">
                <a:solidFill>
                  <a:srgbClr val="000000"/>
                </a:solidFill>
              </a:rPr>
              <a:t>run.rb</a:t>
            </a:r>
            <a:r>
              <a:rPr lang="en-US" sz="2000" dirty="0" smtClean="0">
                <a:solidFill>
                  <a:srgbClr val="000000"/>
                </a:solidFill>
              </a:rPr>
              <a:t> /path/to/openstudio.exe</a:t>
            </a:r>
          </a:p>
        </p:txBody>
      </p:sp>
    </p:spTree>
    <p:extLst>
      <p:ext uri="{BB962C8B-B14F-4D97-AF65-F5344CB8AC3E}">
        <p14:creationId xmlns:p14="http://schemas.microsoft.com/office/powerpoint/2010/main" val="400589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Other exciting </a:t>
            </a:r>
            <a:r>
              <a:rPr lang="en-US" i="1" dirty="0" smtClean="0"/>
              <a:t>develop-</a:t>
            </a:r>
            <a:r>
              <a:rPr lang="en-US" dirty="0" err="1" smtClean="0"/>
              <a:t>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Completed</a:t>
            </a: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ASHRAE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Standard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140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Automates 179d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certification of EnergyPlus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using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OpenStudio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API</a:t>
            </a:r>
          </a:p>
          <a:p>
            <a:r>
              <a:rPr lang="en-US" sz="2000" dirty="0" err="1"/>
              <a:t>GeneratorMicroTurbine</a:t>
            </a:r>
            <a:r>
              <a:rPr lang="en-US" sz="2000" dirty="0"/>
              <a:t>, </a:t>
            </a:r>
            <a:r>
              <a:rPr lang="en-US" sz="2000" dirty="0" err="1" smtClean="0"/>
              <a:t>ElectricStorage</a:t>
            </a:r>
            <a:r>
              <a:rPr lang="en-US" sz="2000" dirty="0" smtClean="0"/>
              <a:t>, </a:t>
            </a:r>
            <a:r>
              <a:rPr lang="en-US" sz="2000" dirty="0" err="1" smtClean="0"/>
              <a:t>ElectricStorageConverter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Big thanks to Julien </a:t>
            </a:r>
            <a:r>
              <a:rPr lang="en-US" dirty="0" err="1" smtClean="0"/>
              <a:t>Marrec</a:t>
            </a:r>
            <a:r>
              <a:rPr lang="en-US" dirty="0" smtClean="0"/>
              <a:t>, you are a </a:t>
            </a:r>
            <a:r>
              <a:rPr lang="en-US" dirty="0" err="1" smtClean="0"/>
              <a:t>rockstar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Starting soon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New prototype building types added to OpenStudio Standards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Supermarket and Data Center building types being added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All the functionality of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in OpenStudio Measure format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EMS added to OpenStudio Model API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Over-Arching Themes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35052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People (</a:t>
            </a: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e</a:t>
            </a: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nergy modelers) should not (have to) do what computers can do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Baseline generation is “mechanical” ➔ tedious, not creative, error prone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Automation eliminates (certain classes of) errors (and cheating)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Automation eliminates tedium and time/money ➔ spend more productively</a:t>
            </a: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Automation is more trust-worthy when it’s transparent and understandable</a:t>
            </a:r>
            <a:endParaRPr lang="en-US" sz="1800" dirty="0">
              <a:solidFill>
                <a:schemeClr val="bg2">
                  <a:lumMod val="10000"/>
                </a:schemeClr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Become a developer! Or at least literate in development</a:t>
            </a:r>
          </a:p>
          <a:p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Many people know how to do it ➔ it can’t be that hard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A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little goes a </a:t>
            </a:r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[very]+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long way</a:t>
            </a:r>
          </a:p>
          <a:p>
            <a:r>
              <a:rPr lang="en-US" sz="1800" dirty="0" smtClean="0">
                <a:solidFill>
                  <a:schemeClr val="bg2">
                    <a:lumMod val="10000"/>
                  </a:schemeClr>
                </a:solidFill>
              </a:rPr>
              <a:t>It </a:t>
            </a:r>
            <a:r>
              <a:rPr lang="en-US" sz="1800" dirty="0">
                <a:solidFill>
                  <a:schemeClr val="bg2">
                    <a:lumMod val="10000"/>
                  </a:schemeClr>
                </a:solidFill>
              </a:rPr>
              <a:t>will change your (work) life</a:t>
            </a:r>
          </a:p>
          <a:p>
            <a:pPr lvl="1"/>
            <a:endParaRPr lang="en-US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987" y="3657600"/>
            <a:ext cx="4156364" cy="311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996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The Developer’s Modeling Platform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lvl="1"/>
            <a:endParaRPr lang="en-US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  <p:pic>
        <p:nvPicPr>
          <p:cNvPr id="4" name="Picture 3" descr="OpenStudi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2" y="990600"/>
            <a:ext cx="4652629" cy="4652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5410200"/>
            <a:ext cx="34290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r>
              <a:rPr kumimoji="0" lang="en-US" sz="3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Arial Narrow"/>
                <a:hlinkClick r:id="rId4"/>
              </a:rPr>
              <a:t>openstudio.net</a:t>
            </a:r>
            <a:endParaRPr kumimoji="0" lang="en-US" sz="3600" b="1" i="0" u="none" strike="noStrike" kern="1200" cap="none" spc="0" normalizeH="0" baseline="0" noProof="0" dirty="0" smtClean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88798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What Is OpenStudio?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1"/>
            <a:ext cx="8915399" cy="22098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Everyone knows what EnergyPlus is ➔ </a:t>
            </a:r>
            <a:r>
              <a:rPr lang="is-IS" sz="2000" b="1" dirty="0" smtClean="0"/>
              <a:t>BEM engine</a:t>
            </a:r>
            <a:endParaRPr lang="en-US" sz="2000" b="1" dirty="0" smtClean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But what is </a:t>
            </a:r>
            <a:r>
              <a:rPr lang="en-US" sz="2000" b="1" dirty="0"/>
              <a:t>OpenStudio? ➔ </a:t>
            </a:r>
            <a:r>
              <a:rPr lang="is-IS" sz="2000" b="1" dirty="0" smtClean="0"/>
              <a:t>“Oh, it’s that SketchUp thing ...”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It </a:t>
            </a:r>
            <a:r>
              <a:rPr lang="en-US" sz="2000" b="1" i="1" dirty="0" smtClean="0"/>
              <a:t>started</a:t>
            </a:r>
            <a:r>
              <a:rPr lang="en-US" sz="2000" b="1" dirty="0" smtClean="0"/>
              <a:t> as a SketchUp plug-in </a:t>
            </a:r>
            <a:r>
              <a:rPr lang="is-IS" sz="2000" b="1" dirty="0" smtClean="0"/>
              <a:t>…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is-IS" sz="2000" b="1" dirty="0" smtClean="0"/>
              <a:t>... </a:t>
            </a:r>
            <a:r>
              <a:rPr lang="en-US" sz="2000" b="1" dirty="0" smtClean="0"/>
              <a:t>b</a:t>
            </a:r>
            <a:r>
              <a:rPr lang="is-IS" sz="2000" b="1" dirty="0" smtClean="0"/>
              <a:t>ecame a Software Development Kit (SDK) for EnergyPlus (and Radiance)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Graphical skin and SketchUp plug-in, but 90% of the mass investment is in the SDK</a:t>
            </a: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5" name="Picture 4" descr="SketchUp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1" y="2895600"/>
            <a:ext cx="1672068" cy="1543797"/>
          </a:xfrm>
          <a:prstGeom prst="rect">
            <a:avLst/>
          </a:prstGeom>
        </p:spPr>
      </p:pic>
      <p:pic>
        <p:nvPicPr>
          <p:cNvPr id="6" name="Picture 5" descr="03_const_a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8"/>
          <a:stretch/>
        </p:blipFill>
        <p:spPr>
          <a:xfrm>
            <a:off x="2402718" y="2905445"/>
            <a:ext cx="2255190" cy="1534421"/>
          </a:xfrm>
          <a:prstGeom prst="rect">
            <a:avLst/>
          </a:prstGeom>
        </p:spPr>
      </p:pic>
      <p:pic>
        <p:nvPicPr>
          <p:cNvPr id="7" name="Picture 6" descr="09_loop_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518" y="2903850"/>
            <a:ext cx="1766427" cy="1535940"/>
          </a:xfrm>
          <a:prstGeom prst="rect">
            <a:avLst/>
          </a:prstGeom>
        </p:spPr>
      </p:pic>
      <p:pic>
        <p:nvPicPr>
          <p:cNvPr id="8" name="Picture 7" descr="Tab_0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118" y="2908419"/>
            <a:ext cx="2245482" cy="1531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  <p:pic>
        <p:nvPicPr>
          <p:cNvPr id="11" name="Picture 10" descr="OpenStudio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18" y="4449635"/>
            <a:ext cx="1793789" cy="17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Van - By </a:t>
            </a:r>
            <a:r>
              <a:rPr lang="en-US" sz="2000" dirty="0" err="1"/>
              <a:t>MartinHansV</a:t>
            </a:r>
            <a:r>
              <a:rPr lang="en-US" sz="2000" dirty="0"/>
              <a:t> - Own work, Public Domain,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commons.wikimedia.org/w/index.php?curid=1131900</a:t>
            </a: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Race car -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commons.wikimedia.org/wiki/File:DP_01_Chip_Ganassi_Racing_Scott_Pruett_Memo_Rojas_Road_America_2012.jpg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Dog food - </a:t>
            </a:r>
            <a:r>
              <a:rPr lang="en-US" sz="2000" dirty="0">
                <a:hlinkClick r:id="rId5"/>
              </a:rPr>
              <a:t>https://upload.wikimedia.org/</a:t>
            </a:r>
            <a:r>
              <a:rPr lang="en-US" sz="2000" dirty="0" err="1">
                <a:hlinkClick r:id="rId5"/>
              </a:rPr>
              <a:t>wikipedia</a:t>
            </a:r>
            <a:r>
              <a:rPr lang="en-US" sz="2000" dirty="0">
                <a:hlinkClick r:id="rId5"/>
              </a:rPr>
              <a:t>/commons/4/43/01_Jedes_Josera-Kr%C3%BCmel_ist_kostbar....</a:t>
            </a:r>
            <a:r>
              <a:rPr lang="en-US" sz="2000" dirty="0" smtClean="0">
                <a:hlinkClick r:id="rId5"/>
              </a:rPr>
              <a:t>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02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248400"/>
            <a:ext cx="2819400" cy="609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Tool_SupplyCurve3_2015-10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50" y="3256387"/>
            <a:ext cx="5161550" cy="35254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71" y="893135"/>
            <a:ext cx="8895829" cy="37550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National scale EE technology impact assessment tool P-Tool 2.0</a:t>
            </a:r>
          </a:p>
          <a:p>
            <a:r>
              <a:rPr lang="en-US" sz="1800" dirty="0" smtClean="0"/>
              <a:t>Fine-grain characterization of building energy sector</a:t>
            </a:r>
          </a:p>
          <a:p>
            <a:r>
              <a:rPr lang="en-US" sz="1800" dirty="0" smtClean="0"/>
              <a:t>Comparable </a:t>
            </a:r>
            <a:r>
              <a:rPr lang="en-US" sz="1800" dirty="0"/>
              <a:t>e</a:t>
            </a:r>
            <a:r>
              <a:rPr lang="en-US" sz="1800" dirty="0" smtClean="0"/>
              <a:t>nergy savings estimates using energy simulation on prototype buildings</a:t>
            </a:r>
          </a:p>
          <a:p>
            <a:r>
              <a:rPr lang="en-US" sz="1800" dirty="0" smtClean="0"/>
              <a:t>Energy savings by end use to support measure packages</a:t>
            </a:r>
          </a:p>
          <a:p>
            <a:r>
              <a:rPr lang="en-US" sz="1800" dirty="0" smtClean="0"/>
              <a:t>Market share approach to technology competition </a:t>
            </a:r>
          </a:p>
          <a:p>
            <a:r>
              <a:rPr lang="en-US" sz="1800" dirty="0" smtClean="0"/>
              <a:t>Support for uncertainty</a:t>
            </a:r>
          </a:p>
          <a:p>
            <a:r>
              <a:rPr lang="en-US" sz="1800" dirty="0" smtClean="0"/>
              <a:t>Flexible, extensible python implementation</a:t>
            </a:r>
          </a:p>
          <a:p>
            <a:r>
              <a:rPr lang="en-US" sz="1800" dirty="0" smtClean="0"/>
              <a:t>Web interface?</a:t>
            </a:r>
          </a:p>
          <a:p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0"/>
            <a:ext cx="8763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282B2E"/>
                </a:solidFill>
                <a:latin typeface="+mn-lt"/>
              </a:rPr>
              <a:t>Cross-Cut: Scout</a:t>
            </a:r>
            <a:endParaRPr lang="en-US" sz="2800" b="1" dirty="0">
              <a:solidFill>
                <a:srgbClr val="282B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41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Why Is OpenStudio?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0"/>
            <a:ext cx="8915399" cy="6095999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 pays for EnergyPlus?</a:t>
            </a:r>
            <a:endParaRPr lang="en-US" sz="2000" b="1" dirty="0" smtClean="0"/>
          </a:p>
          <a:p>
            <a:pPr>
              <a:spcBef>
                <a:spcPts val="432"/>
              </a:spcBef>
            </a:pPr>
            <a:r>
              <a:rPr lang="en-US" sz="1800" dirty="0" smtClean="0"/>
              <a:t>We </a:t>
            </a:r>
            <a:r>
              <a:rPr lang="en-US" sz="1800" dirty="0"/>
              <a:t>can. We always have. Transparency &amp; impartiality </a:t>
            </a:r>
            <a:r>
              <a:rPr lang="en-US" sz="1800" dirty="0" smtClean="0"/>
              <a:t>matter!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does DOE pay for OpenStudio?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“If you build it (EnergyPlus), they will come (apps)” never really panned out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Demand for EnergyPlus (low) didn’t justify effort of embedding it (high)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SDK conceived to reduce app development effort  improve value proposition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App demonstrates SDK (put together in ~6 months)</a:t>
            </a:r>
            <a:endParaRPr lang="is-I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Has largely “worked”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EnergyPlus app development has largely increased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Most new development is OpenStudio based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In the meantime, another aspect of the value proposition has assert itself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➔ automation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+ Cloud</a:t>
            </a:r>
            <a:r>
              <a:rPr lang="is-IS" sz="1800" dirty="0"/>
              <a:t> ➔ </a:t>
            </a:r>
            <a:r>
              <a:rPr lang="is-IS" sz="1800" dirty="0" smtClean="0"/>
              <a:t>large scale analysis </a:t>
            </a:r>
            <a:endParaRPr lang="en-US" sz="1800" dirty="0" smtClean="0"/>
          </a:p>
          <a:p>
            <a:pPr>
              <a:spcBef>
                <a:spcPts val="432"/>
              </a:spcBef>
            </a:pP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21" name="Picture 20" descr="Fenestration-Baseline view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28" b="100000" l="113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04" y="4953000"/>
            <a:ext cx="3010996" cy="1047453"/>
          </a:xfrm>
          <a:prstGeom prst="rect">
            <a:avLst/>
          </a:prstGeom>
        </p:spPr>
      </p:pic>
      <p:pic>
        <p:nvPicPr>
          <p:cNvPr id="22" name="Picture 21" descr="Fenestration-Final view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090" y="5691941"/>
            <a:ext cx="3028110" cy="1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1" i="0" kern="1200">
                <a:solidFill>
                  <a:schemeClr val="tx1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5pPr>
            <a:lvl6pPr marL="4572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6pPr>
            <a:lvl7pPr marL="9144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7pPr>
            <a:lvl8pPr marL="13716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8pPr>
            <a:lvl9pPr marL="18288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smtClean="0"/>
              <a:t>OpenStudio Partners (Partial List)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6910" y="1814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Energy-Trust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2"/>
          <a:stretch/>
        </p:blipFill>
        <p:spPr>
          <a:xfrm>
            <a:off x="1752600" y="2269982"/>
            <a:ext cx="1600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235182"/>
            <a:ext cx="1665558" cy="4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399" y="1853386"/>
            <a:ext cx="1449995" cy="509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5902182"/>
            <a:ext cx="2768716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429" y="5862723"/>
            <a:ext cx="2104571" cy="725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55" y="4848082"/>
            <a:ext cx="1268559" cy="9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864" y="914178"/>
            <a:ext cx="1534596" cy="1393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6243868"/>
            <a:ext cx="2103120" cy="351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644" y="2393894"/>
            <a:ext cx="1989213" cy="3978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154" y1="17365" x2="46154" y2="17365"/>
                        <a14:foregroundMark x1="57846" y1="23952" x2="57846" y2="23952"/>
                        <a14:foregroundMark x1="66462" y1="20359" x2="66462" y2="20359"/>
                        <a14:foregroundMark x1="50462" y1="30539" x2="50462" y2="30539"/>
                        <a14:foregroundMark x1="22769" y1="77246" x2="22769" y2="77246"/>
                        <a14:foregroundMark x1="34154" y1="68862" x2="34154" y2="68862"/>
                        <a14:foregroundMark x1="57846" y1="62874" x2="57846" y2="62874"/>
                        <a14:foregroundMark x1="72308" y1="61677" x2="72308" y2="61677"/>
                        <a14:foregroundMark x1="51692" y1="24551" x2="51692" y2="24551"/>
                        <a14:foregroundMark x1="53538" y1="23353" x2="53538" y2="23353"/>
                        <a14:foregroundMark x1="52615" y1="19162" x2="52615" y2="19162"/>
                        <a14:foregroundMark x1="53231" y1="14970" x2="53231" y2="14970"/>
                        <a14:foregroundMark x1="78154" y1="71856" x2="78154" y2="71856"/>
                        <a14:foregroundMark x1="80000" y1="79042" x2="80000" y2="79042"/>
                        <a14:foregroundMark x1="86154" y1="78443" x2="86154" y2="78443"/>
                        <a14:foregroundMark x1="88615" y1="65269" x2="88615" y2="65269"/>
                        <a14:foregroundMark x1="97231" y1="79042" x2="97231" y2="79042"/>
                        <a14:foregroundMark x1="68615" y1="78443" x2="68615" y2="78443"/>
                        <a14:foregroundMark x1="59385" y1="78443" x2="59385" y2="78443"/>
                        <a14:foregroundMark x1="52308" y1="78443" x2="52308" y2="78443"/>
                        <a14:foregroundMark x1="45846" y1="79042" x2="45846" y2="79042"/>
                        <a14:foregroundMark x1="38769" y1="78443" x2="38769" y2="78443"/>
                        <a14:foregroundMark x1="33231" y1="79042" x2="33231" y2="79042"/>
                        <a14:foregroundMark x1="20000" y1="71257" x2="20000" y2="71257"/>
                        <a14:foregroundMark x1="18769" y1="68263" x2="18769" y2="68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5923158"/>
            <a:ext cx="1587500" cy="815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473" y="5119601"/>
            <a:ext cx="1387927" cy="8587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61" b="13021"/>
          <a:stretch/>
        </p:blipFill>
        <p:spPr>
          <a:xfrm>
            <a:off x="158919" y="1021893"/>
            <a:ext cx="2731189" cy="5335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26" y="1634982"/>
            <a:ext cx="3001926" cy="589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9604" y="5461146"/>
            <a:ext cx="1141996" cy="692119"/>
          </a:xfrm>
          <a:prstGeom prst="rect">
            <a:avLst/>
          </a:prstGeom>
        </p:spPr>
      </p:pic>
      <p:pic>
        <p:nvPicPr>
          <p:cNvPr id="20" name="Picture 2" descr="Performance Systems Development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0351" y="802665"/>
            <a:ext cx="2153503" cy="8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50" y="3336588"/>
            <a:ext cx="1929027" cy="466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50" r="97638">
                        <a14:foregroundMark x1="7612" y1="31061" x2="7612" y2="31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15" y="5216382"/>
            <a:ext cx="1539585" cy="533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4600" y="4498832"/>
            <a:ext cx="1905000" cy="793750"/>
          </a:xfrm>
          <a:prstGeom prst="rect">
            <a:avLst/>
          </a:prstGeom>
        </p:spPr>
      </p:pic>
      <p:pic>
        <p:nvPicPr>
          <p:cNvPr id="24" name="Picture 23" descr="cbei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473" y="3401282"/>
            <a:ext cx="2316527" cy="609843"/>
          </a:xfrm>
          <a:prstGeom prst="rect">
            <a:avLst/>
          </a:prstGeom>
        </p:spPr>
      </p:pic>
      <p:pic>
        <p:nvPicPr>
          <p:cNvPr id="25" name="Picture 24" descr="imgres.jpg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744878"/>
            <a:ext cx="1694935" cy="414104"/>
          </a:xfrm>
          <a:prstGeom prst="rect">
            <a:avLst/>
          </a:prstGeom>
        </p:spPr>
      </p:pic>
      <p:pic>
        <p:nvPicPr>
          <p:cNvPr id="26" name="Picture 25" descr="AustinEnergyLogo.jpg"/>
          <p:cNvPicPr>
            <a:picLocks noChangeAspect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104" y="996682"/>
            <a:ext cx="1571368" cy="907902"/>
          </a:xfrm>
          <a:prstGeom prst="rect">
            <a:avLst/>
          </a:prstGeom>
        </p:spPr>
      </p:pic>
      <p:pic>
        <p:nvPicPr>
          <p:cNvPr id="27" name="Picture 26" descr="duke_energy_new_logo.jpg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64" b="89773" l="0" r="97228">
                        <a14:foregroundMark x1="10448" y1="37121" x2="14712" y2="22727"/>
                        <a14:foregroundMark x1="18977" y1="34848" x2="26652" y2="42045"/>
                        <a14:foregroundMark x1="35608" y1="24242" x2="36034" y2="43561"/>
                        <a14:foregroundMark x1="35821" y1="56818" x2="36247" y2="77652"/>
                        <a14:foregroundMark x1="47335" y1="21970" x2="47548" y2="43561"/>
                        <a14:foregroundMark x1="44776" y1="56439" x2="51173" y2="71591"/>
                        <a14:foregroundMark x1="57569" y1="56061" x2="57569" y2="75758"/>
                        <a14:foregroundMark x1="58422" y1="23106" x2="58635" y2="39394"/>
                        <a14:foregroundMark x1="68870" y1="22727" x2="68870" y2="41288"/>
                        <a14:foregroundMark x1="26652" y1="59091" x2="29424" y2="54167"/>
                        <a14:foregroundMark x1="66738" y1="56439" x2="66738" y2="78030"/>
                        <a14:foregroundMark x1="80171" y1="54924" x2="75693" y2="61364"/>
                        <a14:foregroundMark x1="88486" y1="56818" x2="92324" y2="68561"/>
                        <a14:foregroundMark x1="29851" y1="50758" x2="29851" y2="5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97" y="2320782"/>
            <a:ext cx="1702903" cy="958563"/>
          </a:xfrm>
          <a:prstGeom prst="rect">
            <a:avLst/>
          </a:prstGeom>
        </p:spPr>
      </p:pic>
      <p:pic>
        <p:nvPicPr>
          <p:cNvPr id="28" name="Picture 27" descr="BPA-Logo-color.jp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068" y="2440291"/>
            <a:ext cx="1288592" cy="1023726"/>
          </a:xfrm>
          <a:prstGeom prst="rect">
            <a:avLst/>
          </a:prstGeom>
        </p:spPr>
      </p:pic>
      <p:pic>
        <p:nvPicPr>
          <p:cNvPr id="29" name="Picture 28" descr="utrc_blue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771" y="4464360"/>
            <a:ext cx="2467429" cy="447222"/>
          </a:xfrm>
          <a:prstGeom prst="rect">
            <a:avLst/>
          </a:prstGeom>
        </p:spPr>
      </p:pic>
      <p:pic>
        <p:nvPicPr>
          <p:cNvPr id="30" name="Picture 29" descr="imgres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671" y="4179064"/>
            <a:ext cx="1159329" cy="805090"/>
          </a:xfrm>
          <a:prstGeom prst="rect">
            <a:avLst/>
          </a:prstGeom>
        </p:spPr>
      </p:pic>
      <p:pic>
        <p:nvPicPr>
          <p:cNvPr id="31" name="Picture 30" descr="9v4MNCJl_400x400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77" y="3920982"/>
            <a:ext cx="901505" cy="901505"/>
          </a:xfrm>
          <a:prstGeom prst="rect">
            <a:avLst/>
          </a:prstGeom>
        </p:spPr>
      </p:pic>
      <p:pic>
        <p:nvPicPr>
          <p:cNvPr id="32" name="Picture 31" descr="logo_med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684612"/>
            <a:ext cx="1536576" cy="597235"/>
          </a:xfrm>
          <a:prstGeom prst="rect">
            <a:avLst/>
          </a:prstGeom>
        </p:spPr>
      </p:pic>
      <p:pic>
        <p:nvPicPr>
          <p:cNvPr id="33" name="Picture 32" descr="2000px-Mitsubishi_Electric_logo.svg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09320"/>
            <a:ext cx="1600200" cy="488062"/>
          </a:xfrm>
          <a:prstGeom prst="rect">
            <a:avLst/>
          </a:prstGeom>
        </p:spPr>
      </p:pic>
      <p:pic>
        <p:nvPicPr>
          <p:cNvPr id="34" name="Picture 33" descr="ae-logo_207x80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25582"/>
            <a:ext cx="1295400" cy="500638"/>
          </a:xfrm>
          <a:prstGeom prst="rect">
            <a:avLst/>
          </a:prstGeom>
        </p:spPr>
      </p:pic>
      <p:pic>
        <p:nvPicPr>
          <p:cNvPr id="35" name="Picture 34" descr="Daikin_company_logo.png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8551" r="7769" b="6608"/>
          <a:stretch/>
        </p:blipFill>
        <p:spPr>
          <a:xfrm>
            <a:off x="4038600" y="3311382"/>
            <a:ext cx="795117" cy="829962"/>
          </a:xfrm>
          <a:prstGeom prst="rect">
            <a:avLst/>
          </a:prstGeom>
        </p:spPr>
      </p:pic>
      <p:pic>
        <p:nvPicPr>
          <p:cNvPr id="36" name="Picture 35" descr="imgres.jpg"/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56522" y1="36905" x2="55518" y2="61310"/>
                        <a14:foregroundMark x1="78261" y1="33929" x2="72241" y2="50000"/>
                        <a14:foregroundMark x1="23411" y1="38690" x2="22074" y2="43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35" t="16536" r="9535" b="17691"/>
          <a:stretch/>
        </p:blipFill>
        <p:spPr>
          <a:xfrm>
            <a:off x="4809672" y="3768582"/>
            <a:ext cx="1133928" cy="517807"/>
          </a:xfrm>
          <a:prstGeom prst="rect">
            <a:avLst/>
          </a:prstGeom>
        </p:spPr>
      </p:pic>
      <p:pic>
        <p:nvPicPr>
          <p:cNvPr id="37" name="Picture 36" descr="Merged_Icons.png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49416"/>
          <a:stretch/>
        </p:blipFill>
        <p:spPr>
          <a:xfrm>
            <a:off x="1371600" y="3997182"/>
            <a:ext cx="1116938" cy="533400"/>
          </a:xfrm>
          <a:prstGeom prst="rect">
            <a:avLst/>
          </a:prstGeom>
        </p:spPr>
      </p:pic>
      <p:pic>
        <p:nvPicPr>
          <p:cNvPr id="38" name="Picture 37" descr="icf_logo.gif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44782"/>
            <a:ext cx="685800" cy="685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105400" y="3082782"/>
            <a:ext cx="1295400" cy="609600"/>
            <a:chOff x="4572000" y="3200400"/>
            <a:chExt cx="1524000" cy="682629"/>
          </a:xfrm>
        </p:grpSpPr>
        <p:pic>
          <p:nvPicPr>
            <p:cNvPr id="40" name="Picture 39" descr="Johnson_Controls.svg.png"/>
            <p:cNvPicPr>
              <a:picLocks noChangeAspect="1"/>
            </p:cNvPicPr>
            <p:nvPr/>
          </p:nvPicPr>
          <p:blipFill rotWithShape="1"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481" r="31020"/>
            <a:stretch/>
          </p:blipFill>
          <p:spPr>
            <a:xfrm>
              <a:off x="4572000" y="3276600"/>
              <a:ext cx="1366622" cy="6064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791200" y="3200400"/>
              <a:ext cx="304800" cy="228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imgres.jpg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0" t="8582" b="45221"/>
          <a:stretch/>
        </p:blipFill>
        <p:spPr>
          <a:xfrm>
            <a:off x="6340593" y="2930382"/>
            <a:ext cx="1431807" cy="370777"/>
          </a:xfrm>
          <a:prstGeom prst="rect">
            <a:avLst/>
          </a:prstGeom>
        </p:spPr>
      </p:pic>
      <p:pic>
        <p:nvPicPr>
          <p:cNvPr id="43" name="Picture 42" descr="logo.png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6"/>
          <a:stretch/>
        </p:blipFill>
        <p:spPr>
          <a:xfrm>
            <a:off x="3429000" y="5292582"/>
            <a:ext cx="1676400" cy="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6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H="1">
            <a:off x="1143000" y="1905000"/>
            <a:ext cx="7772400" cy="7620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2" b="100000" l="9707" r="97065">
                        <a14:backgroundMark x1="34763" y1="82456" x2="34763" y2="82456"/>
                        <a14:backgroundMark x1="44244" y1="74035" x2="44244" y2="74035"/>
                        <a14:backgroundMark x1="24153" y1="69825" x2="24153" y2="69825"/>
                        <a14:backgroundMark x1="32957" y1="69123" x2="32957" y2="69123"/>
                        <a14:backgroundMark x1="25959" y1="84912" x2="25959" y2="84912"/>
                        <a14:backgroundMark x1="54628" y1="70175" x2="54628" y2="70175"/>
                        <a14:backgroundMark x1="39503" y1="89825" x2="39503" y2="8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4062415"/>
            <a:ext cx="4223050" cy="27193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/>
              <a:t>The Dream-catcher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295400" y="4419600"/>
            <a:ext cx="7548242" cy="30984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25" y="152400"/>
            <a:ext cx="6605792" cy="566776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2878" y="5353256"/>
            <a:ext cx="1645722" cy="1483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46" y="2667000"/>
            <a:ext cx="1484733" cy="103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71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OpenStudio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Developers, Developers, Developers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4870048"/>
            <a:ext cx="6781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Measure writers are developers!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838200"/>
            <a:ext cx="8915400" cy="54784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was conceived of and implemented for application developers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Extensive API in multiple languages on multiple platforms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Commercial friendly, open source license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Shareable OpenStudio Measures leveraged by many applications 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Third </a:t>
            </a:r>
            <a:r>
              <a:rPr lang="en-US" sz="2000" b="1" dirty="0">
                <a:solidFill>
                  <a:srgbClr val="000000"/>
                </a:solidFill>
              </a:rPr>
              <a:t>party developers e</a:t>
            </a:r>
            <a:r>
              <a:rPr lang="en-US" sz="2000" b="1" dirty="0" smtClean="0">
                <a:solidFill>
                  <a:srgbClr val="000000"/>
                </a:solidFill>
              </a:rPr>
              <a:t>xpand DOE’s impact!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Mandatory motivational speaker: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>
                <a:hlinkClick r:id="rId2"/>
              </a:rPr>
              <a:t>https://www.youtube.com/watch?v=1gI_HGDgG7c</a:t>
            </a:r>
            <a:r>
              <a:rPr lang="en-US" sz="2000" dirty="0"/>
              <a:t> 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OpenStudio SDK: The Good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458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Manipulate input models and access simulation results programmatically!</a:t>
            </a:r>
          </a:p>
          <a:p>
            <a:r>
              <a:rPr lang="en-US" sz="1800" dirty="0" smtClean="0"/>
              <a:t>Traverse object-oriented models and call functions, don’t read/write files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Manipulate convenient abstractions like space types, construction sets, etc.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Insulate your code from (too frequent) input format changes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Single model access to Radiance, CONTAM and other engines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High level functions for greater development productivity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Input and export </a:t>
            </a:r>
            <a:r>
              <a:rPr lang="en-US" sz="2000" b="1" dirty="0" err="1" smtClean="0"/>
              <a:t>gbXML</a:t>
            </a:r>
            <a:r>
              <a:rPr lang="en-US" sz="2000" b="1" dirty="0" smtClean="0"/>
              <a:t>, SDD, etc.</a:t>
            </a:r>
          </a:p>
          <a:p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OpenStudio SDK: The Not That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458200" cy="51816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Too </a:t>
            </a:r>
            <a:r>
              <a:rPr lang="en-US" sz="2000" b="1" dirty="0">
                <a:solidFill>
                  <a:srgbClr val="000000"/>
                </a:solidFill>
              </a:rPr>
              <a:t>large, too many components to distribute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Too hard to hard to just apply measures and run a simulation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Lacking key features needed in the market</a:t>
            </a:r>
          </a:p>
          <a:p>
            <a:endParaRPr lang="en-US" sz="2000" dirty="0"/>
          </a:p>
        </p:txBody>
      </p:sp>
      <p:pic>
        <p:nvPicPr>
          <p:cNvPr id="1028" name="Picture 4" descr="https://upload.wikimedia.org/wikipedia/commons/6/6e/St%C3%B6wer_Tita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667000"/>
            <a:ext cx="4533900" cy="31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1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EERE Black Master">
  <a:themeElements>
    <a:clrScheme name="EERE 2012-2">
      <a:dk1>
        <a:srgbClr val="50565C"/>
      </a:dk1>
      <a:lt1>
        <a:sysClr val="window" lastClr="FFFFFF"/>
      </a:lt1>
      <a:dk2>
        <a:srgbClr val="6A737B"/>
      </a:dk2>
      <a:lt2>
        <a:srgbClr val="EEECE1"/>
      </a:lt2>
      <a:accent1>
        <a:srgbClr val="7AC143"/>
      </a:accent1>
      <a:accent2>
        <a:srgbClr val="FFD200"/>
      </a:accent2>
      <a:accent3>
        <a:srgbClr val="00A4E4"/>
      </a:accent3>
      <a:accent4>
        <a:srgbClr val="00425D"/>
      </a:accent4>
      <a:accent5>
        <a:srgbClr val="00853F"/>
      </a:accent5>
      <a:accent6>
        <a:srgbClr val="F58025"/>
      </a:accent6>
      <a:hlink>
        <a:srgbClr val="006892"/>
      </a:hlink>
      <a:folHlink>
        <a:srgbClr val="6A7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 fontScale="85000" lnSpcReduction="10000"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kumimoji="0" sz="2323" b="1" i="0" u="none" strike="noStrike" kern="120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 Narrow"/>
            <a:ea typeface="+mn-ea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71023</TotalTime>
  <Words>1003</Words>
  <Application>Microsoft Office PowerPoint</Application>
  <PresentationFormat>On-screen Show (4:3)</PresentationFormat>
  <Paragraphs>158</Paragraphs>
  <Slides>21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1_EERE Black Master</vt:lpstr>
      <vt:lpstr>PowerPoint Presentation</vt:lpstr>
      <vt:lpstr>What Is OpenStudio? </vt:lpstr>
      <vt:lpstr>Why Is OpenStudio?</vt:lpstr>
      <vt:lpstr>PowerPoint Presentation</vt:lpstr>
      <vt:lpstr>The Dream-catcher</vt:lpstr>
      <vt:lpstr>OpenStudio Demo</vt:lpstr>
      <vt:lpstr>Developers, Developers, Developers</vt:lpstr>
      <vt:lpstr>OpenStudio SDK: The Good </vt:lpstr>
      <vt:lpstr>OpenStudio SDK: The Not That Good</vt:lpstr>
      <vt:lpstr>Developers talked, we listened</vt:lpstr>
      <vt:lpstr>OpenStudio 1.x Installation</vt:lpstr>
      <vt:lpstr>Minimal OpenStudio 2.0 Installation</vt:lpstr>
      <vt:lpstr>OpenStudio Command Line Interface (CLI)</vt:lpstr>
      <vt:lpstr>OpenStudio Standards</vt:lpstr>
      <vt:lpstr>Software Demo</vt:lpstr>
      <vt:lpstr>Other exciting develop-ments</vt:lpstr>
      <vt:lpstr>Over-Arching Themes</vt:lpstr>
      <vt:lpstr>The Developer’s Modeling Platform</vt:lpstr>
      <vt:lpstr>Backup Slides</vt:lpstr>
      <vt:lpstr>Image Credits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Freeman, Jeremiah (CONTR)</dc:creator>
  <cp:lastModifiedBy>Dan Macumber</cp:lastModifiedBy>
  <cp:revision>687</cp:revision>
  <cp:lastPrinted>2013-12-12T20:33:18Z</cp:lastPrinted>
  <dcterms:created xsi:type="dcterms:W3CDTF">2014-03-25T23:15:57Z</dcterms:created>
  <dcterms:modified xsi:type="dcterms:W3CDTF">2016-08-11T04:52:10Z</dcterms:modified>
</cp:coreProperties>
</file>